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7"/>
  </p:notesMasterIdLst>
  <p:handoutMasterIdLst>
    <p:handoutMasterId r:id="rId48"/>
  </p:handoutMasterIdLst>
  <p:sldIdLst>
    <p:sldId id="256" r:id="rId2"/>
    <p:sldId id="387" r:id="rId3"/>
    <p:sldId id="388" r:id="rId4"/>
    <p:sldId id="397" r:id="rId5"/>
    <p:sldId id="395" r:id="rId6"/>
    <p:sldId id="346" r:id="rId7"/>
    <p:sldId id="391" r:id="rId8"/>
    <p:sldId id="398" r:id="rId9"/>
    <p:sldId id="399" r:id="rId10"/>
    <p:sldId id="349" r:id="rId11"/>
    <p:sldId id="350" r:id="rId12"/>
    <p:sldId id="400" r:id="rId13"/>
    <p:sldId id="401" r:id="rId14"/>
    <p:sldId id="355" r:id="rId15"/>
    <p:sldId id="356" r:id="rId16"/>
    <p:sldId id="384" r:id="rId17"/>
    <p:sldId id="385" r:id="rId18"/>
    <p:sldId id="359" r:id="rId19"/>
    <p:sldId id="402" r:id="rId20"/>
    <p:sldId id="360" r:id="rId21"/>
    <p:sldId id="361" r:id="rId22"/>
    <p:sldId id="380" r:id="rId23"/>
    <p:sldId id="381" r:id="rId24"/>
    <p:sldId id="364" r:id="rId25"/>
    <p:sldId id="403" r:id="rId26"/>
    <p:sldId id="366" r:id="rId27"/>
    <p:sldId id="367" r:id="rId28"/>
    <p:sldId id="396" r:id="rId29"/>
    <p:sldId id="368" r:id="rId30"/>
    <p:sldId id="382" r:id="rId31"/>
    <p:sldId id="370" r:id="rId32"/>
    <p:sldId id="371" r:id="rId33"/>
    <p:sldId id="404" r:id="rId34"/>
    <p:sldId id="383" r:id="rId35"/>
    <p:sldId id="373" r:id="rId36"/>
    <p:sldId id="374" r:id="rId37"/>
    <p:sldId id="375" r:id="rId38"/>
    <p:sldId id="376" r:id="rId39"/>
    <p:sldId id="405" r:id="rId40"/>
    <p:sldId id="410" r:id="rId41"/>
    <p:sldId id="411" r:id="rId42"/>
    <p:sldId id="406" r:id="rId43"/>
    <p:sldId id="407" r:id="rId44"/>
    <p:sldId id="408" r:id="rId45"/>
    <p:sldId id="412"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9600"/>
    <a:srgbClr val="E98300"/>
    <a:srgbClr val="5A85D7"/>
    <a:srgbClr val="D6BF4B"/>
    <a:srgbClr val="4E6078"/>
    <a:srgbClr val="606D7E"/>
    <a:srgbClr val="9B6960"/>
    <a:srgbClr val="D24A4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34619" autoAdjust="0"/>
    <p:restoredTop sz="79772" autoAdjust="0"/>
  </p:normalViewPr>
  <p:slideViewPr>
    <p:cSldViewPr>
      <p:cViewPr>
        <p:scale>
          <a:sx n="75" d="100"/>
          <a:sy n="75" d="100"/>
        </p:scale>
        <p:origin x="-744" y="-174"/>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403C892D-35D7-4223-A283-E4C99394D24E}" type="datetimeFigureOut">
              <a:rPr lang="en-US"/>
              <a:pPr>
                <a:defRPr/>
              </a:pPr>
              <a:t>12/23/2011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7418BA7-9332-44A2-ABC4-08094F5E7A7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CFDA11F-5630-4363-8572-D9FCA1ED3A68}" type="datetimeFigureOut">
              <a:rPr lang="en-US"/>
              <a:pPr>
                <a:defRPr/>
              </a:pPr>
              <a:t>12/23/2011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A23F62F-3058-4AEB-8CA7-FE10CF3C4F7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9" descr="postdoc_fda_logo.jpg"/>
          <p:cNvPicPr>
            <a:picLocks noChangeAspect="1" noChangeArrowheads="1"/>
          </p:cNvPicPr>
          <p:nvPr userDrawn="1"/>
        </p:nvPicPr>
        <p:blipFill>
          <a:blip r:embed="rId2"/>
          <a:srcRect/>
          <a:stretch>
            <a:fillRect/>
          </a:stretch>
        </p:blipFill>
        <p:spPr bwMode="auto">
          <a:xfrm>
            <a:off x="6477000" y="5781675"/>
            <a:ext cx="1139825" cy="758825"/>
          </a:xfrm>
          <a:prstGeom prst="rect">
            <a:avLst/>
          </a:prstGeom>
          <a:noFill/>
          <a:ln w="9525">
            <a:noFill/>
            <a:miter lim="800000"/>
            <a:headEnd/>
            <a:tailEnd/>
          </a:ln>
        </p:spPr>
      </p:pic>
      <p:pic>
        <p:nvPicPr>
          <p:cNvPr id="7" name="Picture 10" descr="APHIS.jpg"/>
          <p:cNvPicPr>
            <a:picLocks noChangeAspect="1" noChangeArrowheads="1"/>
          </p:cNvPicPr>
          <p:nvPr userDrawn="1"/>
        </p:nvPicPr>
        <p:blipFill>
          <a:blip r:embed="rId3"/>
          <a:srcRect/>
          <a:stretch>
            <a:fillRect/>
          </a:stretch>
        </p:blipFill>
        <p:spPr bwMode="auto">
          <a:xfrm>
            <a:off x="7696200" y="5857875"/>
            <a:ext cx="563563" cy="606425"/>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dirty="0" smtClean="0"/>
            </a:lvl1pPr>
          </a:lstStyle>
          <a:p>
            <a:pPr>
              <a:defRPr/>
            </a:pPr>
            <a:r>
              <a:rPr lang="en-US"/>
              <a:t>FOR EXERCISE PURPOSES ONLY</a:t>
            </a:r>
            <a:endParaRPr lang="en-US"/>
          </a:p>
        </p:txBody>
      </p:sp>
      <p:sp>
        <p:nvSpPr>
          <p:cNvPr id="10" name="Slide Number Placeholder 5"/>
          <p:cNvSpPr>
            <a:spLocks noGrp="1"/>
          </p:cNvSpPr>
          <p:nvPr>
            <p:ph type="sldNum" sz="quarter" idx="12"/>
          </p:nvPr>
        </p:nvSpPr>
        <p:spPr/>
        <p:txBody>
          <a:bodyPr/>
          <a:lstStyle>
            <a:lvl1pPr>
              <a:defRPr/>
            </a:lvl1pPr>
          </a:lstStyle>
          <a:p>
            <a:pPr>
              <a:defRPr/>
            </a:pPr>
            <a:fld id="{574FA46E-D0F1-4234-AC20-62E4B8F8CCE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BAE81F-990D-45C3-946C-11790A5ECA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095BF7-D91C-47DF-9DFB-7FF2A8F6FD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7CC174-2610-427A-B8A1-49A938C33A3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34209CD0-DFD1-4B26-A3E5-FA6FEDDB74BF}" type="slidenum">
              <a:rPr lang="en-US" sz="1000">
                <a:solidFill>
                  <a:schemeClr val="bg1"/>
                </a:solidFill>
              </a:rPr>
              <a:pPr>
                <a:defRPr/>
              </a:pPr>
              <a:t>‹#›</a:t>
            </a:fld>
            <a:endParaRPr lang="en-US" sz="1000" dirty="0">
              <a:solidFill>
                <a:schemeClr val="bg1"/>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545B2C-BE03-430C-815C-70424723698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AAD1EA-F459-4BD3-A32B-687C7E3B04B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879F1B5-94EC-45C6-BE1F-FA62A2A6E3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F260520-A4AF-4904-8AEB-96907AAA76E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F5C05D5-9B26-4F90-A9F4-7F16D07EDD2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1B31FA7-D4A2-48EE-9332-80EBD00CDF8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4069BAA-7808-4222-BCD8-72591304C5F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schemeClr val="tx1">
                    <a:tint val="75000"/>
                  </a:scheme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590A7B8-07A0-425C-AFE6-8F628389451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fda.gov/fooddefense"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0" y="2689225"/>
            <a:ext cx="6172200" cy="1470025"/>
          </a:xfrm>
        </p:spPr>
        <p:txBody>
          <a:bodyPr/>
          <a:lstStyle/>
          <a:p>
            <a:pPr algn="l" eaLnBrk="1" hangingPunct="1">
              <a:spcAft>
                <a:spcPts val="800"/>
              </a:spcAft>
              <a:defRPr/>
            </a:pPr>
            <a:r>
              <a:rPr lang="en-US" sz="4000" dirty="0" smtClean="0">
                <a:solidFill>
                  <a:prstClr val="black"/>
                </a:solidFill>
                <a:latin typeface="Arial" pitchFamily="34" charset="0"/>
                <a:ea typeface="Times New Roman" pitchFamily="18" charset="0"/>
                <a:cs typeface="Arial" pitchFamily="34" charset="0"/>
              </a:rPr>
              <a:t>High Plains Harbinger</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r>
              <a:rPr lang="en-US" sz="3000" dirty="0" smtClean="0">
                <a:solidFill>
                  <a:srgbClr val="5A85D7"/>
                </a:solidFill>
                <a:latin typeface="Arial" pitchFamily="34" charset="0"/>
                <a:ea typeface="Times New Roman" pitchFamily="18" charset="0"/>
                <a:cs typeface="Arial" pitchFamily="34" charset="0"/>
              </a:rPr>
              <a:t>Tabletop Exercise</a:t>
            </a:r>
            <a:endParaRPr lang="en-US" sz="3000" dirty="0"/>
          </a:p>
        </p:txBody>
      </p:sp>
      <p:pic>
        <p:nvPicPr>
          <p:cNvPr id="16388" name="Picture 4" descr="High Plains Harbinger with a cow logo"/>
          <p:cNvPicPr>
            <a:picLocks noChangeAspect="1" noChangeArrowheads="1"/>
          </p:cNvPicPr>
          <p:nvPr/>
        </p:nvPicPr>
        <p:blipFill>
          <a:blip r:embed="rId2"/>
          <a:srcRect t="60304" b="20093"/>
          <a:stretch>
            <a:fillRect/>
          </a:stretch>
        </p:blipFill>
        <p:spPr bwMode="auto">
          <a:xfrm>
            <a:off x="533400" y="2667000"/>
            <a:ext cx="1781658" cy="166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sz="4000" smtClean="0">
                <a:latin typeface="Arial" charset="0"/>
                <a:cs typeface="Arial" charset="0"/>
              </a:rPr>
              <a:t>Exercise Objectives</a:t>
            </a:r>
          </a:p>
        </p:txBody>
      </p:sp>
      <p:sp>
        <p:nvSpPr>
          <p:cNvPr id="25602" name="Content Placeholder 2"/>
          <p:cNvSpPr>
            <a:spLocks noGrp="1"/>
          </p:cNvSpPr>
          <p:nvPr>
            <p:ph idx="1"/>
          </p:nvPr>
        </p:nvSpPr>
        <p:spPr/>
        <p:txBody>
          <a:bodyPr/>
          <a:lstStyle/>
          <a:p>
            <a:pPr eaLnBrk="1" hangingPunct="1"/>
            <a:r>
              <a:rPr lang="en-US" smtClean="0">
                <a:latin typeface="Arial" charset="0"/>
                <a:cs typeface="Arial" charset="0"/>
              </a:rPr>
              <a:t>At the end of this exercise, you will be able to:</a:t>
            </a:r>
          </a:p>
          <a:p>
            <a:pPr lvl="1" eaLnBrk="1" hangingPunct="1">
              <a:buFont typeface="Arial" charset="0"/>
              <a:buChar char="•"/>
            </a:pPr>
            <a:r>
              <a:rPr lang="en-US" smtClean="0">
                <a:latin typeface="Arial" charset="0"/>
                <a:cs typeface="Arial" charset="0"/>
              </a:rPr>
              <a:t>Define your role to a diverse group of responders so all fully understand your purpose, objectives and expertise</a:t>
            </a:r>
          </a:p>
          <a:p>
            <a:pPr lvl="1" eaLnBrk="1" hangingPunct="1">
              <a:buFont typeface="Arial" charset="0"/>
              <a:buChar char="•"/>
            </a:pPr>
            <a:r>
              <a:rPr lang="en-US" smtClean="0">
                <a:latin typeface="Arial" charset="0"/>
                <a:cs typeface="Arial" charset="0"/>
              </a:rPr>
              <a:t>Describe the different roles of the private veterinary practitioner, public health veterinarian, animal feed official and agriculture industry organizations in an animal disease outbreak</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z="4000" smtClean="0">
                <a:latin typeface="Arial" charset="0"/>
                <a:cs typeface="Arial" charset="0"/>
              </a:rPr>
              <a:t>Exercise Objectives </a:t>
            </a:r>
          </a:p>
        </p:txBody>
      </p:sp>
      <p:sp>
        <p:nvSpPr>
          <p:cNvPr id="26626" name="Content Placeholder 2"/>
          <p:cNvSpPr>
            <a:spLocks noGrp="1"/>
          </p:cNvSpPr>
          <p:nvPr>
            <p:ph idx="1"/>
          </p:nvPr>
        </p:nvSpPr>
        <p:spPr/>
        <p:txBody>
          <a:bodyPr/>
          <a:lstStyle/>
          <a:p>
            <a:pPr lvl="1" eaLnBrk="1" hangingPunct="1">
              <a:buFont typeface="Arial" charset="0"/>
              <a:buChar char="•"/>
            </a:pPr>
            <a:r>
              <a:rPr lang="en-US" smtClean="0">
                <a:latin typeface="Arial" charset="0"/>
                <a:cs typeface="Arial" charset="0"/>
              </a:rPr>
              <a:t>Interact and collaborate with food defense and agroterroism authorities and various law enforcement agencies in an coordinated manner to conduct a thorough investigation</a:t>
            </a:r>
          </a:p>
          <a:p>
            <a:pPr lvl="1" eaLnBrk="1" hangingPunct="1">
              <a:buFont typeface="Arial" charset="0"/>
              <a:buChar char="•"/>
            </a:pPr>
            <a:r>
              <a:rPr lang="en-US" smtClean="0">
                <a:latin typeface="Arial" charset="0"/>
                <a:cs typeface="Arial" charset="0"/>
              </a:rPr>
              <a:t>Analyze the situation and determine what other resources, if any, are required to successfully complete the investigation of the animal health issues and possible impact on human food</a:t>
            </a:r>
          </a:p>
          <a:p>
            <a:pPr eaLnBrk="1" hangingPunct="1"/>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Roles and Responsibilities</a:t>
            </a:r>
          </a:p>
        </p:txBody>
      </p:sp>
      <p:sp>
        <p:nvSpPr>
          <p:cNvPr id="27650"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Roles and Responsibilities</a:t>
            </a:r>
          </a:p>
        </p:txBody>
      </p:sp>
      <p:sp>
        <p:nvSpPr>
          <p:cNvPr id="28674"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z="4000" smtClean="0">
                <a:latin typeface="Arial" charset="0"/>
                <a:cs typeface="Arial" charset="0"/>
              </a:rPr>
              <a:t>Personal Learning Inventory (PLI)</a:t>
            </a:r>
          </a:p>
        </p:txBody>
      </p:sp>
      <p:sp>
        <p:nvSpPr>
          <p:cNvPr id="29698" name="Content Placeholder 2"/>
          <p:cNvSpPr>
            <a:spLocks noGrp="1"/>
          </p:cNvSpPr>
          <p:nvPr>
            <p:ph idx="1"/>
          </p:nvPr>
        </p:nvSpPr>
        <p:spPr/>
        <p:txBody>
          <a:bodyPr/>
          <a:lstStyle/>
          <a:p>
            <a:r>
              <a:rPr lang="en-US" smtClean="0">
                <a:latin typeface="Arial" charset="0"/>
                <a:cs typeface="Arial" charset="0"/>
              </a:rPr>
              <a:t>Designed to provide you with a document to capture questions, improvement ideas and action items</a:t>
            </a:r>
          </a:p>
          <a:p>
            <a:r>
              <a:rPr lang="en-US" smtClean="0">
                <a:latin typeface="Arial" charset="0"/>
                <a:cs typeface="Arial" charset="0"/>
              </a:rPr>
              <a:t>For your use only; PLI’s will not be collected; however, your are encouraged to share your PLI with others as a record of your learning experience</a:t>
            </a:r>
          </a:p>
          <a:p>
            <a:r>
              <a:rPr lang="en-US" smtClean="0">
                <a:latin typeface="Arial" charset="0"/>
                <a:cs typeface="Arial" charset="0"/>
              </a:rPr>
              <a:t>Add to your PLI throughout the day and refer back to it as needed</a:t>
            </a:r>
          </a:p>
          <a:p>
            <a:pPr>
              <a:buFont typeface="Arial" charset="0"/>
              <a:buNone/>
            </a:pP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z="4000" smtClean="0">
                <a:latin typeface="Arial" charset="0"/>
                <a:cs typeface="Arial" charset="0"/>
              </a:rPr>
              <a:t>Module 1: Pre-Incident</a:t>
            </a:r>
          </a:p>
        </p:txBody>
      </p:sp>
      <p:sp>
        <p:nvSpPr>
          <p:cNvPr id="13315" name="Rectangle 3"/>
          <p:cNvSpPr>
            <a:spLocks noGrp="1" noChangeArrowheads="1"/>
          </p:cNvSpPr>
          <p:nvPr>
            <p:ph idx="1"/>
          </p:nvPr>
        </p:nvSpPr>
        <p:spPr/>
        <p:txBody>
          <a:bodyPr/>
          <a:lstStyle/>
          <a:p>
            <a:pPr marL="228600" lvl="1">
              <a:defRPr/>
            </a:pPr>
            <a:r>
              <a:rPr lang="en-US" sz="2600" dirty="0" smtClean="0"/>
              <a:t>Presentation of Scenario– 10 min</a:t>
            </a:r>
            <a:r>
              <a:rPr lang="en-US" dirty="0" smtClean="0"/>
              <a:t/>
            </a:r>
            <a:br>
              <a:rPr lang="en-US" dirty="0" smtClean="0"/>
            </a:br>
            <a:endParaRPr lang="en-US" sz="2800" dirty="0" smtClean="0"/>
          </a:p>
          <a:p>
            <a:pPr>
              <a:defRPr/>
            </a:pPr>
            <a:r>
              <a:rPr lang="en-US" dirty="0" smtClean="0"/>
              <a:t>Work Session (in breakout groups)</a:t>
            </a:r>
            <a:endParaRPr lang="en-US" sz="2800" dirty="0" smtClean="0"/>
          </a:p>
          <a:p>
            <a:pPr lvl="1">
              <a:buFont typeface="Arial" pitchFamily="34" charset="0"/>
              <a:buChar char="•"/>
              <a:defRPr/>
            </a:pPr>
            <a:r>
              <a:rPr lang="en-US" dirty="0" smtClean="0"/>
              <a:t>Answering Questions – 30 min  </a:t>
            </a:r>
            <a:r>
              <a:rPr lang="en-US" sz="2400" dirty="0" smtClean="0"/>
              <a:t/>
            </a:r>
            <a:br>
              <a:rPr lang="en-US" sz="2400" dirty="0" smtClean="0"/>
            </a:br>
            <a:endParaRPr lang="en-US" sz="2400" dirty="0" smtClean="0"/>
          </a:p>
          <a:p>
            <a:pPr>
              <a:defRPr/>
            </a:pPr>
            <a:r>
              <a:rPr lang="en-US" dirty="0" smtClean="0"/>
              <a:t>Module Debrief (whole group) – 30 min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z="4000" smtClean="0">
                <a:latin typeface="Arial" charset="0"/>
                <a:cs typeface="Arial" charset="0"/>
              </a:rPr>
              <a:t>Module 1: Pre-incident</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5" name="Rectangle 3"/>
          <p:cNvSpPr>
            <a:spLocks noGrp="1" noChangeArrowheads="1"/>
          </p:cNvSpPr>
          <p:nvPr>
            <p:ph sz="half" idx="1"/>
          </p:nvPr>
        </p:nvSpPr>
        <p:spPr>
          <a:xfrm>
            <a:off x="152400" y="1447800"/>
            <a:ext cx="4876800" cy="4648200"/>
          </a:xfrm>
        </p:spPr>
        <p:txBody>
          <a:bodyPr/>
          <a:lstStyle/>
          <a:p>
            <a:pPr marL="971550" indent="-514350" eaLnBrk="1" hangingPunct="1">
              <a:defRPr/>
            </a:pPr>
            <a:r>
              <a:rPr lang="en-US" dirty="0" smtClean="0"/>
              <a:t>Global Opponent (GO) plans for harming U.S. economy are discovered in Afghanistan</a:t>
            </a:r>
          </a:p>
          <a:p>
            <a:pPr marL="971550" indent="-514350" eaLnBrk="1" hangingPunct="1">
              <a:defRPr/>
            </a:pPr>
            <a:r>
              <a:rPr lang="en-US" dirty="0" smtClean="0"/>
              <a:t>Law enforcement agencies are made aware of the GO’s potential threat</a:t>
            </a:r>
          </a:p>
          <a:p>
            <a:pPr marL="971550" indent="-514350" eaLnBrk="1" hangingPunct="1">
              <a:defRPr/>
            </a:pPr>
            <a:r>
              <a:rPr lang="en-US" dirty="0" smtClean="0"/>
              <a:t>April 30: Terrorist sprays liquid on cattle in two cattle carrier trucks at truck stop</a:t>
            </a:r>
          </a:p>
          <a:p>
            <a:pPr marL="739775" indent="-282575" eaLnBrk="1" hangingPunct="1">
              <a:buFont typeface="Wingdings" pitchFamily="2" charset="2"/>
              <a:buNone/>
              <a:defRPr/>
            </a:pPr>
            <a:endParaRPr lang="en-US" dirty="0" smtClean="0"/>
          </a:p>
          <a:p>
            <a:pPr marL="739775" indent="-282575" eaLnBrk="1" hangingPunct="1">
              <a:defRPr/>
            </a:pPr>
            <a:endParaRPr lang="en-US" dirty="0" smtClean="0"/>
          </a:p>
        </p:txBody>
      </p:sp>
      <p:pic>
        <p:nvPicPr>
          <p:cNvPr id="31748" name="Content Placeholder 5" descr="Semi trucks parked in a row"/>
          <p:cNvPicPr>
            <a:picLocks noChangeAspect="1"/>
          </p:cNvPicPr>
          <p:nvPr/>
        </p:nvPicPr>
        <p:blipFill>
          <a:blip r:embed="rId2"/>
          <a:srcRect/>
          <a:stretch>
            <a:fillRect/>
          </a:stretch>
        </p:blipFill>
        <p:spPr bwMode="auto">
          <a:xfrm>
            <a:off x="4953000" y="1828800"/>
            <a:ext cx="4038600" cy="2697163"/>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z="4000" smtClean="0">
                <a:latin typeface="Arial" charset="0"/>
                <a:cs typeface="Arial" charset="0"/>
              </a:rPr>
              <a:t>Module 1: Pre-incident</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5" name="Rectangle 3"/>
          <p:cNvSpPr>
            <a:spLocks noGrp="1" noChangeArrowheads="1"/>
          </p:cNvSpPr>
          <p:nvPr>
            <p:ph idx="1"/>
          </p:nvPr>
        </p:nvSpPr>
        <p:spPr>
          <a:xfrm>
            <a:off x="152400" y="1524000"/>
            <a:ext cx="4038600" cy="4525963"/>
          </a:xfrm>
        </p:spPr>
        <p:txBody>
          <a:bodyPr/>
          <a:lstStyle/>
          <a:p>
            <a:pPr marL="971550" lvl="1" indent="-514350" eaLnBrk="1" hangingPunct="1">
              <a:defRPr/>
            </a:pPr>
            <a:r>
              <a:rPr lang="en-US" sz="2600" dirty="0" smtClean="0"/>
              <a:t>One truck heads to the Broken Arrow Ranch which borders two other states</a:t>
            </a:r>
          </a:p>
          <a:p>
            <a:pPr marL="971550" lvl="1" indent="-514350" eaLnBrk="1" hangingPunct="1">
              <a:defRPr/>
            </a:pPr>
            <a:r>
              <a:rPr lang="en-US" sz="2600" dirty="0" smtClean="0"/>
              <a:t>The other truck heads to Windy River Feedlot in the middle of the state</a:t>
            </a:r>
          </a:p>
          <a:p>
            <a:pPr marL="739775" lvl="1" indent="-282575" eaLnBrk="1" hangingPunct="1">
              <a:buFontTx/>
              <a:buChar char="•"/>
              <a:defRPr/>
            </a:pPr>
            <a:endParaRPr lang="en-US" dirty="0" smtClean="0"/>
          </a:p>
          <a:p>
            <a:pPr marL="0" indent="0" eaLnBrk="1" hangingPunct="1">
              <a:defRPr/>
            </a:pPr>
            <a:endParaRPr lang="en-US" dirty="0" smtClean="0"/>
          </a:p>
        </p:txBody>
      </p:sp>
      <p:pic>
        <p:nvPicPr>
          <p:cNvPr id="32772" name="Picture 6" descr="drawn map"/>
          <p:cNvPicPr>
            <a:picLocks noChangeAspect="1"/>
          </p:cNvPicPr>
          <p:nvPr/>
        </p:nvPicPr>
        <p:blipFill>
          <a:blip r:embed="rId2"/>
          <a:srcRect/>
          <a:stretch>
            <a:fillRect/>
          </a:stretch>
        </p:blipFill>
        <p:spPr bwMode="auto">
          <a:xfrm>
            <a:off x="4114800" y="1371600"/>
            <a:ext cx="4978400" cy="37338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33794"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2362200"/>
            <a:ext cx="8229600" cy="1143000"/>
          </a:xfrm>
        </p:spPr>
        <p:txBody>
          <a:bodyPr/>
          <a:lstStyle/>
          <a:p>
            <a:r>
              <a:rPr lang="en-US" smtClean="0">
                <a:latin typeface="Arial" charset="0"/>
                <a:cs typeface="Arial" charset="0"/>
              </a:rPr>
              <a:t>Breakout Session</a:t>
            </a:r>
          </a:p>
        </p:txBody>
      </p:sp>
      <p:sp>
        <p:nvSpPr>
          <p:cNvPr id="34818" name="TextBox 3"/>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30 Minutes for all groups to report out</a:t>
            </a:r>
          </a:p>
        </p:txBody>
      </p:sp>
      <p:sp>
        <p:nvSpPr>
          <p:cNvPr id="5"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p>
            <a:pPr eaLnBrk="0" hangingPunct="0">
              <a:defRPr/>
            </a:pPr>
            <a:r>
              <a:rPr lang="en-US" sz="3400" dirty="0">
                <a:solidFill>
                  <a:schemeClr val="bg1"/>
                </a:solidFill>
                <a:latin typeface="Arial" pitchFamily="34" charset="0"/>
                <a:ea typeface="+mj-ea"/>
                <a:cs typeface="Arial" pitchFamily="34" charset="0"/>
              </a:rPr>
              <a:t>Break Out Session</a:t>
            </a:r>
            <a:endParaRPr lang="en-US" sz="3400" dirty="0">
              <a:solidFill>
                <a:schemeClr val="bg1"/>
              </a:solidFill>
              <a:latin typeface="Arial" pitchFamily="34" charset="0"/>
              <a:ea typeface="+mj-ea"/>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z="4000" smtClean="0">
                <a:latin typeface="Arial" charset="0"/>
                <a:cs typeface="Arial" charset="0"/>
              </a:rPr>
              <a:t>Introduction</a:t>
            </a:r>
          </a:p>
        </p:txBody>
      </p:sp>
      <p:sp>
        <p:nvSpPr>
          <p:cNvPr id="17410"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2"/>
            <a:r>
              <a:rPr lang="en-US" sz="2800" smtClean="0">
                <a:latin typeface="Arial" charset="0"/>
                <a:cs typeface="Arial" charset="0"/>
              </a:rPr>
              <a:t>This includes safeguarding plant and animal agriculture from intentional or unintentional infection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35842" name="Rectangle 3"/>
          <p:cNvSpPr>
            <a:spLocks noGrp="1" noChangeArrowheads="1"/>
          </p:cNvSpPr>
          <p:nvPr>
            <p:ph idx="1"/>
          </p:nvPr>
        </p:nvSpPr>
        <p:spPr>
          <a:xfrm>
            <a:off x="457200" y="3200400"/>
            <a:ext cx="8229600" cy="29257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sz="4000" smtClean="0">
                <a:latin typeface="Arial" charset="0"/>
                <a:cs typeface="Arial" charset="0"/>
              </a:rPr>
              <a:t>Module 2: Early Outbreak</a:t>
            </a:r>
          </a:p>
        </p:txBody>
      </p:sp>
      <p:sp>
        <p:nvSpPr>
          <p:cNvPr id="18435" name="Rectangle 3"/>
          <p:cNvSpPr>
            <a:spLocks noGrp="1" noChangeArrowheads="1"/>
          </p:cNvSpPr>
          <p:nvPr>
            <p:ph idx="1"/>
          </p:nvPr>
        </p:nvSpPr>
        <p:spPr/>
        <p:txBody>
          <a:bodyPr/>
          <a:lstStyle/>
          <a:p>
            <a:pPr marL="228600" lvl="2">
              <a:buFont typeface="Wingdings" pitchFamily="2" charset="2"/>
              <a:buChar char="§"/>
              <a:defRPr/>
            </a:pPr>
            <a:r>
              <a:rPr lang="en-US" sz="2600" dirty="0" smtClean="0"/>
              <a:t>Presentation of Scenario– 5 min</a:t>
            </a:r>
            <a:r>
              <a:rPr lang="en-US" dirty="0" smtClean="0"/>
              <a:t/>
            </a:r>
            <a:br>
              <a:rPr lang="en-US" dirty="0" smtClean="0"/>
            </a:br>
            <a:endParaRPr lang="en-US" dirty="0" smtClean="0"/>
          </a:p>
          <a:p>
            <a:pPr>
              <a:defRPr/>
            </a:pPr>
            <a:r>
              <a:rPr lang="en-US" dirty="0" smtClean="0"/>
              <a:t>Work Session (in breakout groups)</a:t>
            </a:r>
          </a:p>
          <a:p>
            <a:pPr lvl="2">
              <a:defRPr/>
            </a:pPr>
            <a:r>
              <a:rPr lang="en-US" sz="2200" dirty="0" smtClean="0"/>
              <a:t>Answering Questions – 30 min  </a:t>
            </a:r>
            <a:br>
              <a:rPr lang="en-US" sz="2200" dirty="0" smtClean="0"/>
            </a:br>
            <a:endParaRPr lang="en-US" sz="2200" dirty="0" smtClean="0"/>
          </a:p>
          <a:p>
            <a:pPr>
              <a:defRPr/>
            </a:pPr>
            <a:r>
              <a:rPr lang="en-US" dirty="0" smtClean="0"/>
              <a:t>Module Debrief (whole group) – 30 min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z="4000" smtClean="0">
                <a:latin typeface="Arial" charset="0"/>
                <a:cs typeface="Arial" charset="0"/>
              </a:rPr>
              <a:t>Developments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37891" name="Picture 5" descr="cows feeding on a farm"/>
          <p:cNvPicPr>
            <a:picLocks noGrp="1" noChangeAspect="1" noChangeArrowheads="1"/>
          </p:cNvPicPr>
          <p:nvPr>
            <p:ph idx="1"/>
          </p:nvPr>
        </p:nvPicPr>
        <p:blipFill>
          <a:blip r:embed="rId2"/>
          <a:srcRect/>
          <a:stretch>
            <a:fillRect/>
          </a:stretch>
        </p:blipFill>
        <p:spPr>
          <a:xfrm>
            <a:off x="152400" y="1752600"/>
            <a:ext cx="4876800" cy="3235325"/>
          </a:xfrm>
          <a:noFill/>
        </p:spPr>
      </p:pic>
      <p:sp>
        <p:nvSpPr>
          <p:cNvPr id="6" name="Rectangle 3"/>
          <p:cNvSpPr txBox="1">
            <a:spLocks noChangeArrowheads="1"/>
          </p:cNvSpPr>
          <p:nvPr/>
        </p:nvSpPr>
        <p:spPr>
          <a:xfrm>
            <a:off x="4648200" y="1600200"/>
            <a:ext cx="4038600" cy="4800600"/>
          </a:xfrm>
          <a:prstGeom prst="rect">
            <a:avLst/>
          </a:prstGeom>
        </p:spPr>
        <p:txBody>
          <a:bodyPr/>
          <a:lstStyle/>
          <a:p>
            <a:pPr marL="744538" indent="-287338">
              <a:spcBef>
                <a:spcPct val="20000"/>
              </a:spcBef>
              <a:defRPr/>
            </a:pPr>
            <a:r>
              <a:rPr lang="en-US" sz="2600" dirty="0">
                <a:solidFill>
                  <a:srgbClr val="739600"/>
                </a:solidFill>
                <a:latin typeface="Arial" pitchFamily="34" charset="0"/>
                <a:cs typeface="Arial" pitchFamily="34" charset="0"/>
              </a:rPr>
              <a:t>May 6</a:t>
            </a:r>
            <a:r>
              <a:rPr lang="en-US" sz="2600" baseline="30000" dirty="0">
                <a:solidFill>
                  <a:srgbClr val="739600"/>
                </a:solidFill>
                <a:latin typeface="Arial" pitchFamily="34" charset="0"/>
                <a:cs typeface="Arial" pitchFamily="34" charset="0"/>
              </a:rPr>
              <a:t>th</a:t>
            </a:r>
            <a:endParaRPr lang="en-US" sz="2600" dirty="0">
              <a:latin typeface="Arial" pitchFamily="34" charset="0"/>
              <a:cs typeface="Arial" pitchFamily="34" charset="0"/>
            </a:endParaRPr>
          </a:p>
          <a:p>
            <a:pPr marL="744538" indent="-287338">
              <a:spcBef>
                <a:spcPct val="20000"/>
              </a:spcBef>
              <a:buFont typeface="Wingdings" pitchFamily="2" charset="2"/>
              <a:buChar char="§"/>
              <a:defRPr/>
            </a:pPr>
            <a:r>
              <a:rPr lang="en-US" sz="2600" dirty="0">
                <a:latin typeface="Arial" pitchFamily="34" charset="0"/>
                <a:cs typeface="Arial" pitchFamily="34" charset="0"/>
              </a:rPr>
              <a:t>N</a:t>
            </a:r>
            <a:r>
              <a:rPr lang="en-US" sz="2600" dirty="0" err="1">
                <a:latin typeface="Arial" pitchFamily="34" charset="0"/>
                <a:cs typeface="Arial" pitchFamily="34" charset="0"/>
              </a:rPr>
              <a:t>ew</a:t>
            </a:r>
            <a:r>
              <a:rPr lang="en-US" sz="2600" dirty="0">
                <a:latin typeface="Arial" pitchFamily="34" charset="0"/>
                <a:cs typeface="Arial" pitchFamily="34" charset="0"/>
              </a:rPr>
              <a:t> cattle at Broken Arrow Ranch develop the following clinical signs</a:t>
            </a:r>
          </a:p>
          <a:p>
            <a:pPr marL="1144588" lvl="1" indent="-287338">
              <a:spcBef>
                <a:spcPct val="20000"/>
              </a:spcBef>
              <a:buFont typeface="Arial" pitchFamily="34" charset="0"/>
              <a:buChar char="•"/>
              <a:defRPr/>
            </a:pPr>
            <a:r>
              <a:rPr lang="en-US" sz="2200" dirty="0">
                <a:latin typeface="Arial" pitchFamily="34" charset="0"/>
                <a:cs typeface="Arial" pitchFamily="34" charset="0"/>
              </a:rPr>
              <a:t>Drooling</a:t>
            </a:r>
          </a:p>
          <a:p>
            <a:pPr marL="1144588" lvl="1" indent="-287338">
              <a:spcBef>
                <a:spcPct val="20000"/>
              </a:spcBef>
              <a:buFont typeface="Arial" pitchFamily="34" charset="0"/>
              <a:buChar char="•"/>
              <a:defRPr/>
            </a:pPr>
            <a:r>
              <a:rPr lang="en-US" sz="2200" dirty="0">
                <a:latin typeface="Arial" pitchFamily="34" charset="0"/>
                <a:cs typeface="Arial" pitchFamily="34" charset="0"/>
              </a:rPr>
              <a:t>Listlessness</a:t>
            </a:r>
          </a:p>
          <a:p>
            <a:pPr marL="1144588" lvl="1" indent="-287338">
              <a:spcBef>
                <a:spcPct val="20000"/>
              </a:spcBef>
              <a:buFont typeface="Arial" pitchFamily="34" charset="0"/>
              <a:buChar char="•"/>
              <a:defRPr/>
            </a:pPr>
            <a:r>
              <a:rPr lang="en-US" sz="2200" dirty="0">
                <a:latin typeface="Arial" pitchFamily="34" charset="0"/>
                <a:cs typeface="Arial" pitchFamily="34" charset="0"/>
              </a:rPr>
              <a:t>Vesicular lesions on tongue</a:t>
            </a:r>
          </a:p>
          <a:p>
            <a:pPr marL="744538" indent="-287338">
              <a:spcBef>
                <a:spcPct val="20000"/>
              </a:spcBef>
              <a:buFont typeface="Wingdings" pitchFamily="2" charset="2"/>
              <a:buChar char="§"/>
              <a:defRPr/>
            </a:pPr>
            <a:r>
              <a:rPr lang="en-US" sz="2600" dirty="0">
                <a:latin typeface="Arial" pitchFamily="34" charset="0"/>
                <a:cs typeface="Arial" pitchFamily="34" charset="0"/>
              </a:rPr>
              <a:t>Ranch vet is called to inspect sick cattle</a:t>
            </a:r>
          </a:p>
          <a:p>
            <a:pPr marL="744538" indent="-287338">
              <a:spcBef>
                <a:spcPct val="20000"/>
              </a:spcBef>
              <a:buFont typeface="Arial" charset="0"/>
              <a:buChar char="•"/>
              <a:defRPr/>
            </a:pPr>
            <a:endParaRPr lang="en-US" sz="3200" dirty="0">
              <a:latin typeface="+mn-lt"/>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z="4000" smtClean="0">
                <a:latin typeface="Arial" charset="0"/>
                <a:cs typeface="Arial" charset="0"/>
              </a:rPr>
              <a:t>Developments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38915" name="Rectangle 3"/>
          <p:cNvSpPr>
            <a:spLocks noGrp="1" noChangeArrowheads="1"/>
          </p:cNvSpPr>
          <p:nvPr>
            <p:ph idx="1"/>
          </p:nvPr>
        </p:nvSpPr>
        <p:spPr>
          <a:xfrm>
            <a:off x="457200" y="1600200"/>
            <a:ext cx="7391400" cy="4525963"/>
          </a:xfrm>
        </p:spPr>
        <p:txBody>
          <a:bodyPr/>
          <a:lstStyle/>
          <a:p>
            <a:pPr marL="739775" indent="-282575" eaLnBrk="1" hangingPunct="1"/>
            <a:r>
              <a:rPr lang="en-US" smtClean="0">
                <a:latin typeface="Arial" charset="0"/>
                <a:cs typeface="Arial" charset="0"/>
              </a:rPr>
              <a:t>Ranch vet recommends that new cattle be kept separate from the rest of the herd</a:t>
            </a:r>
          </a:p>
          <a:p>
            <a:pPr marL="1139825" lvl="1" indent="-282575" eaLnBrk="1" hangingPunct="1">
              <a:buFont typeface="Arial" charset="0"/>
              <a:buChar char="•"/>
            </a:pPr>
            <a:r>
              <a:rPr lang="en-US" smtClean="0">
                <a:latin typeface="Arial" charset="0"/>
                <a:cs typeface="Arial" charset="0"/>
              </a:rPr>
              <a:t>Contacts the State Vet with his findings</a:t>
            </a:r>
          </a:p>
          <a:p>
            <a:pPr marL="739775" indent="-282575" eaLnBrk="1" hangingPunct="1">
              <a:buFontTx/>
              <a:buNone/>
            </a:pPr>
            <a:endParaRPr lang="en-US" sz="2800" smtClean="0">
              <a:latin typeface="Arial" charset="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39938"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40962"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4"/>
          <p:cNvSpPr>
            <a:spLocks noGrp="1" noChangeArrowheads="1"/>
          </p:cNvSpPr>
          <p:nvPr>
            <p:ph type="title"/>
          </p:nvPr>
        </p:nvSpPr>
        <p:spPr/>
        <p:txBody>
          <a:bodyPr/>
          <a:lstStyle/>
          <a:p>
            <a:pPr eaLnBrk="1" hangingPunct="1"/>
            <a:r>
              <a:rPr lang="en-US" sz="4000" smtClean="0">
                <a:latin typeface="Arial" charset="0"/>
                <a:cs typeface="Arial" charset="0"/>
              </a:rPr>
              <a:t>Module 3: Continuing Outbreak</a:t>
            </a:r>
          </a:p>
        </p:txBody>
      </p:sp>
      <p:sp>
        <p:nvSpPr>
          <p:cNvPr id="23555" name="Rectangle 3"/>
          <p:cNvSpPr>
            <a:spLocks noGrp="1" noChangeArrowheads="1"/>
          </p:cNvSpPr>
          <p:nvPr>
            <p:ph idx="1"/>
          </p:nvPr>
        </p:nvSpPr>
        <p:spPr/>
        <p:txBody>
          <a:bodyPr/>
          <a:lstStyle/>
          <a:p>
            <a:pPr marL="228600" lvl="1">
              <a:defRPr/>
            </a:pPr>
            <a:r>
              <a:rPr lang="en-US" sz="2600" dirty="0" smtClean="0"/>
              <a:t>Presentation of Scenario– 10 min</a:t>
            </a:r>
            <a:r>
              <a:rPr lang="en-US" dirty="0" smtClean="0"/>
              <a:t/>
            </a:r>
            <a:br>
              <a:rPr lang="en-US" dirty="0" smtClean="0"/>
            </a:br>
            <a:endParaRPr lang="en-US" sz="2800" dirty="0" smtClean="0"/>
          </a:p>
          <a:p>
            <a:pPr>
              <a:defRPr/>
            </a:pPr>
            <a:r>
              <a:rPr lang="en-US" dirty="0" smtClean="0"/>
              <a:t>Work Session (in breakout groups)</a:t>
            </a:r>
            <a:endParaRPr lang="en-US" sz="2800" dirty="0" smtClean="0"/>
          </a:p>
          <a:p>
            <a:pPr lvl="1">
              <a:buFont typeface="Arial" pitchFamily="34" charset="0"/>
              <a:buChar char="•"/>
              <a:defRPr/>
            </a:pPr>
            <a:r>
              <a:rPr lang="en-US" dirty="0" smtClean="0"/>
              <a:t>Answering Questions – 30 min  </a:t>
            </a:r>
            <a:br>
              <a:rPr lang="en-US" dirty="0" smtClean="0"/>
            </a:br>
            <a:endParaRPr lang="en-US" dirty="0" smtClean="0"/>
          </a:p>
          <a:p>
            <a:pPr>
              <a:defRPr/>
            </a:pPr>
            <a:r>
              <a:rPr lang="en-US" dirty="0" smtClean="0"/>
              <a:t>Module Debrief (whole group) – 30 min</a:t>
            </a:r>
          </a:p>
          <a:p>
            <a:pPr algn="ctr">
              <a:buFont typeface="Arial" charset="0"/>
              <a:buNone/>
              <a:defRPr/>
            </a:pPr>
            <a:endParaRPr lang="en-US" sz="2400"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pPr eaLnBrk="1" hangingPunct="1"/>
            <a:r>
              <a:rPr lang="en-US" sz="4000" smtClean="0">
                <a:latin typeface="Arial" charset="0"/>
                <a:cs typeface="Arial" charset="0"/>
              </a:rPr>
              <a:t>Developments</a:t>
            </a:r>
          </a:p>
        </p:txBody>
      </p:sp>
      <p:sp>
        <p:nvSpPr>
          <p:cNvPr id="43010" name="Rectangle 3"/>
          <p:cNvSpPr>
            <a:spLocks noGrp="1" noChangeArrowheads="1"/>
          </p:cNvSpPr>
          <p:nvPr>
            <p:ph idx="1"/>
          </p:nvPr>
        </p:nvSpPr>
        <p:spPr>
          <a:xfrm>
            <a:off x="381000" y="1447800"/>
            <a:ext cx="8229600" cy="2362200"/>
          </a:xfrm>
        </p:spPr>
        <p:txBody>
          <a:bodyPr/>
          <a:lstStyle/>
          <a:p>
            <a:pPr>
              <a:buFont typeface="Wingdings" pitchFamily="2" charset="2"/>
              <a:buNone/>
            </a:pPr>
            <a:r>
              <a:rPr lang="en-US" smtClean="0">
                <a:solidFill>
                  <a:srgbClr val="739600"/>
                </a:solidFill>
                <a:latin typeface="Arial" charset="0"/>
                <a:cs typeface="Arial" charset="0"/>
              </a:rPr>
              <a:t>	May 6</a:t>
            </a:r>
          </a:p>
          <a:p>
            <a:pPr marL="1123950" lvl="2" indent="-266700" eaLnBrk="1" hangingPunct="1">
              <a:buFont typeface="Wingdings" pitchFamily="2" charset="2"/>
              <a:buChar char="§"/>
            </a:pPr>
            <a:r>
              <a:rPr lang="en-US" sz="2600" smtClean="0">
                <a:latin typeface="Arial" charset="0"/>
                <a:cs typeface="Arial" charset="0"/>
              </a:rPr>
              <a:t>State Vet contacts Area Veterinarian in Charge</a:t>
            </a:r>
          </a:p>
          <a:p>
            <a:pPr marL="1123950" lvl="2" indent="-266700" eaLnBrk="1" hangingPunct="1">
              <a:buFont typeface="Wingdings" pitchFamily="2" charset="2"/>
              <a:buChar char="§"/>
            </a:pPr>
            <a:r>
              <a:rPr lang="en-US" sz="2600" smtClean="0">
                <a:latin typeface="Arial" charset="0"/>
                <a:cs typeface="Arial" charset="0"/>
              </a:rPr>
              <a:t>Foreign Animal Disease Diagnostician (FADD) dispatched</a:t>
            </a:r>
          </a:p>
          <a:p>
            <a:pPr marL="1123950" lvl="2" indent="-266700" eaLnBrk="1" hangingPunct="1">
              <a:buFont typeface="Wingdings" pitchFamily="2" charset="2"/>
              <a:buChar char="§"/>
            </a:pPr>
            <a:r>
              <a:rPr lang="en-US" sz="2600" smtClean="0">
                <a:latin typeface="Arial" charset="0"/>
                <a:cs typeface="Arial" charset="0"/>
              </a:rPr>
              <a:t>FADD collects samples to be sent to a FADDL</a:t>
            </a:r>
          </a:p>
          <a:p>
            <a:pPr marL="1123950" lvl="2" indent="-266700" eaLnBrk="1" hangingPunct="1">
              <a:buFont typeface="Wingdings" pitchFamily="2" charset="2"/>
              <a:buChar char="§"/>
            </a:pPr>
            <a:r>
              <a:rPr lang="en-US" sz="2600" smtClean="0">
                <a:latin typeface="Arial" charset="0"/>
                <a:cs typeface="Arial" charset="0"/>
              </a:rPr>
              <a:t>FADD quarantines ranch</a:t>
            </a:r>
            <a:r>
              <a:rPr lang="en-US" sz="2600" smtClean="0">
                <a:solidFill>
                  <a:srgbClr val="739600"/>
                </a:solidFill>
                <a:latin typeface="Arial" charset="0"/>
                <a:cs typeface="Arial" charset="0"/>
              </a:rPr>
              <a:t> </a:t>
            </a:r>
            <a:r>
              <a:rPr lang="en-US" smtClean="0">
                <a:solidFill>
                  <a:srgbClr val="739600"/>
                </a:solidFill>
                <a:latin typeface="Arial" charset="0"/>
                <a:cs typeface="Arial" charset="0"/>
              </a:rPr>
              <a:t/>
            </a:r>
            <a:br>
              <a:rPr lang="en-US" smtClean="0">
                <a:solidFill>
                  <a:srgbClr val="739600"/>
                </a:solidFill>
                <a:latin typeface="Arial" charset="0"/>
                <a:cs typeface="Arial" charset="0"/>
              </a:rPr>
            </a:br>
            <a:endParaRPr lang="en-US" smtClean="0">
              <a:solidFill>
                <a:srgbClr val="739600"/>
              </a:solidFill>
              <a:latin typeface="Arial" charset="0"/>
              <a:cs typeface="Arial" charset="0"/>
            </a:endParaRPr>
          </a:p>
          <a:p>
            <a:pPr marL="1123950" lvl="2" indent="-266700" eaLnBrk="1" hangingPunct="1">
              <a:buFont typeface="Arial" charset="0"/>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z="4000" smtClean="0">
                <a:latin typeface="Arial" charset="0"/>
                <a:cs typeface="Arial" charset="0"/>
              </a:rPr>
              <a:t>Developments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44035" name="Rectangle 3"/>
          <p:cNvSpPr>
            <a:spLocks noGrp="1" noChangeArrowheads="1"/>
          </p:cNvSpPr>
          <p:nvPr>
            <p:ph idx="1"/>
          </p:nvPr>
        </p:nvSpPr>
        <p:spPr>
          <a:xfrm>
            <a:off x="381000" y="1447800"/>
            <a:ext cx="8229600" cy="4114800"/>
          </a:xfrm>
        </p:spPr>
        <p:txBody>
          <a:bodyPr/>
          <a:lstStyle/>
          <a:p>
            <a:pPr>
              <a:buFont typeface="Wingdings" pitchFamily="2" charset="2"/>
              <a:buNone/>
            </a:pPr>
            <a:r>
              <a:rPr lang="en-US" smtClean="0">
                <a:solidFill>
                  <a:srgbClr val="739600"/>
                </a:solidFill>
                <a:latin typeface="Arial" charset="0"/>
                <a:cs typeface="Arial" charset="0"/>
              </a:rPr>
              <a:t>	May 7</a:t>
            </a:r>
          </a:p>
          <a:p>
            <a:pPr marL="1123950" lvl="2" indent="-266700" eaLnBrk="1" hangingPunct="1">
              <a:buFont typeface="Wingdings" pitchFamily="2" charset="2"/>
              <a:buChar char="§"/>
            </a:pPr>
            <a:r>
              <a:rPr lang="en-US" sz="2600" smtClean="0">
                <a:latin typeface="Arial" charset="0"/>
                <a:cs typeface="Arial" charset="0"/>
              </a:rPr>
              <a:t>New cattle at Windy River Feedlot show following clinical signs</a:t>
            </a:r>
          </a:p>
          <a:p>
            <a:pPr marL="1581150" lvl="3" indent="-266700" eaLnBrk="1" hangingPunct="1">
              <a:buFontTx/>
              <a:buChar char="•"/>
            </a:pPr>
            <a:r>
              <a:rPr lang="en-US" sz="2200" smtClean="0">
                <a:latin typeface="Arial" charset="0"/>
                <a:cs typeface="Arial" charset="0"/>
              </a:rPr>
              <a:t>listlessness</a:t>
            </a:r>
          </a:p>
          <a:p>
            <a:pPr marL="1581150" lvl="3" indent="-266700" eaLnBrk="1" hangingPunct="1">
              <a:buFontTx/>
              <a:buChar char="•"/>
            </a:pPr>
            <a:r>
              <a:rPr lang="en-US" sz="2200" smtClean="0">
                <a:latin typeface="Arial" charset="0"/>
                <a:cs typeface="Arial" charset="0"/>
              </a:rPr>
              <a:t>“off-feed” </a:t>
            </a:r>
          </a:p>
          <a:p>
            <a:pPr marL="1581150" lvl="3" indent="-266700" eaLnBrk="1" hangingPunct="1">
              <a:buFontTx/>
              <a:buChar char="•"/>
            </a:pPr>
            <a:r>
              <a:rPr lang="en-US" sz="2200" smtClean="0">
                <a:latin typeface="Arial" charset="0"/>
                <a:cs typeface="Arial" charset="0"/>
              </a:rPr>
              <a:t>vesicular lesions on tongue</a:t>
            </a:r>
          </a:p>
          <a:p>
            <a:pPr marL="1123950" lvl="2" indent="-266700" eaLnBrk="1" hangingPunct="1">
              <a:buFont typeface="Wingdings" pitchFamily="2" charset="2"/>
              <a:buChar char="§"/>
            </a:pPr>
            <a:r>
              <a:rPr lang="en-US" sz="2600" smtClean="0">
                <a:latin typeface="Arial" charset="0"/>
                <a:cs typeface="Arial" charset="0"/>
              </a:rPr>
              <a:t>Windy River Ranch vet contacts State Vet with findings</a:t>
            </a:r>
            <a:r>
              <a:rPr lang="en-US" smtClean="0">
                <a:solidFill>
                  <a:srgbClr val="739600"/>
                </a:solidFill>
                <a:latin typeface="Arial" charset="0"/>
                <a:cs typeface="Arial" charset="0"/>
              </a:rPr>
              <a:t/>
            </a:r>
            <a:br>
              <a:rPr lang="en-US" smtClean="0">
                <a:solidFill>
                  <a:srgbClr val="739600"/>
                </a:solidFill>
                <a:latin typeface="Arial" charset="0"/>
                <a:cs typeface="Arial" charset="0"/>
              </a:rPr>
            </a:br>
            <a:endParaRPr lang="en-US" smtClean="0">
              <a:solidFill>
                <a:srgbClr val="739600"/>
              </a:solidFill>
              <a:latin typeface="Arial" charset="0"/>
              <a:cs typeface="Arial" charset="0"/>
            </a:endParaRPr>
          </a:p>
          <a:p>
            <a:pPr marL="1123950" lvl="2" indent="-266700" eaLnBrk="1" hangingPunct="1">
              <a:buFont typeface="Arial" charset="0"/>
              <a:buNone/>
            </a:pPr>
            <a:endParaRPr lang="en-US" smtClean="0">
              <a:latin typeface="Arial" charset="0"/>
              <a:cs typeface="Arial"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pPr eaLnBrk="1" hangingPunct="1"/>
            <a:r>
              <a:rPr lang="en-US" sz="4000" smtClean="0">
                <a:latin typeface="Arial" charset="0"/>
                <a:cs typeface="Arial" charset="0"/>
              </a:rPr>
              <a:t>Developments</a:t>
            </a:r>
          </a:p>
        </p:txBody>
      </p:sp>
      <p:sp>
        <p:nvSpPr>
          <p:cNvPr id="45058" name="Rectangle 3"/>
          <p:cNvSpPr>
            <a:spLocks noGrp="1" noChangeArrowheads="1"/>
          </p:cNvSpPr>
          <p:nvPr>
            <p:ph idx="1"/>
          </p:nvPr>
        </p:nvSpPr>
        <p:spPr/>
        <p:txBody>
          <a:bodyPr/>
          <a:lstStyle/>
          <a:p>
            <a:pPr>
              <a:buFont typeface="Wingdings" pitchFamily="2" charset="2"/>
              <a:buNone/>
            </a:pPr>
            <a:r>
              <a:rPr lang="en-US" smtClean="0">
                <a:solidFill>
                  <a:srgbClr val="739600"/>
                </a:solidFill>
                <a:latin typeface="Arial" charset="0"/>
                <a:cs typeface="Arial" charset="0"/>
              </a:rPr>
              <a:t>	May 7</a:t>
            </a:r>
          </a:p>
          <a:p>
            <a:pPr marL="1123950" lvl="2" indent="-266700" eaLnBrk="1" hangingPunct="1">
              <a:buFont typeface="Wingdings" pitchFamily="2" charset="2"/>
              <a:buChar char="§"/>
            </a:pPr>
            <a:r>
              <a:rPr lang="en-US" sz="2600" smtClean="0">
                <a:latin typeface="Arial" charset="0"/>
                <a:cs typeface="Arial" charset="0"/>
              </a:rPr>
              <a:t>State Vet notifies AVIC</a:t>
            </a:r>
          </a:p>
          <a:p>
            <a:pPr marL="1123950" lvl="2" indent="-266700" eaLnBrk="1" hangingPunct="1">
              <a:buFont typeface="Wingdings" pitchFamily="2" charset="2"/>
              <a:buChar char="§"/>
            </a:pPr>
            <a:r>
              <a:rPr lang="en-US" sz="2600" smtClean="0">
                <a:latin typeface="Arial" charset="0"/>
                <a:cs typeface="Arial" charset="0"/>
              </a:rPr>
              <a:t>FADD is dispatched to collect samples to be sent to a FADDL; quarantines ranch</a:t>
            </a:r>
          </a:p>
          <a:p>
            <a:pPr marL="1123950" lvl="2" indent="-266700" eaLnBrk="1" hangingPunct="1">
              <a:buFont typeface="Wingdings" pitchFamily="2" charset="2"/>
              <a:buChar char="§"/>
            </a:pPr>
            <a:r>
              <a:rPr lang="en-US" sz="2600" smtClean="0">
                <a:latin typeface="Arial" charset="0"/>
                <a:cs typeface="Arial" charset="0"/>
              </a:rPr>
              <a:t>Preliminary tests for Broken Arrow samples are a presumptive positive for FMD</a:t>
            </a:r>
          </a:p>
          <a:p>
            <a:pPr marL="1123950" lvl="2" indent="-266700" eaLnBrk="1" hangingPunct="1">
              <a:buFont typeface="Wingdings" pitchFamily="2" charset="2"/>
              <a:buChar char="§"/>
            </a:pPr>
            <a:r>
              <a:rPr lang="en-US" sz="2600" smtClean="0">
                <a:latin typeface="Arial" charset="0"/>
                <a:cs typeface="Arial" charset="0"/>
              </a:rPr>
              <a:t>State/Federal control strategies are initiated; movement controls are implemented</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z="4000" smtClean="0">
                <a:latin typeface="Arial" charset="0"/>
                <a:cs typeface="Arial" charset="0"/>
              </a:rPr>
              <a:t>Introduction</a:t>
            </a:r>
          </a:p>
        </p:txBody>
      </p:sp>
      <p:sp>
        <p:nvSpPr>
          <p:cNvPr id="18434"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FDA, USDA FSIS and USDA APHIS work closely to safeguard the American food supply and agriculture</a:t>
            </a:r>
          </a:p>
          <a:p>
            <a:pPr lvl="2"/>
            <a:r>
              <a:rPr lang="en-US" sz="2200" smtClean="0">
                <a:latin typeface="Arial" charset="0"/>
                <a:cs typeface="Arial" charset="0"/>
              </a:rPr>
              <a:t>Continuously seek new ideas and strategies to reduce the incidence of human health and animal incidents</a:t>
            </a:r>
          </a:p>
          <a:p>
            <a:pPr lvl="2"/>
            <a:r>
              <a:rPr lang="en-US" sz="2200" smtClean="0">
                <a:latin typeface="Arial" charset="0"/>
                <a:cs typeface="Arial" charset="0"/>
              </a:rPr>
              <a:t>It is incumbent that local, State and Federal governments and industry partners understand the roles and responsibilities of all participating entities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z="4000" smtClean="0">
                <a:latin typeface="Arial" charset="0"/>
                <a:cs typeface="Arial" charset="0"/>
              </a:rPr>
              <a:t>Developments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46083" name="Rectangle 3"/>
          <p:cNvSpPr txBox="1">
            <a:spLocks noChangeArrowheads="1"/>
          </p:cNvSpPr>
          <p:nvPr/>
        </p:nvSpPr>
        <p:spPr bwMode="auto">
          <a:xfrm>
            <a:off x="304800" y="1447800"/>
            <a:ext cx="4572000" cy="4953000"/>
          </a:xfrm>
          <a:prstGeom prst="rect">
            <a:avLst/>
          </a:prstGeom>
          <a:noFill/>
          <a:ln w="9525">
            <a:noFill/>
            <a:miter lim="800000"/>
            <a:headEnd/>
            <a:tailEnd/>
          </a:ln>
        </p:spPr>
        <p:txBody>
          <a:bodyPr/>
          <a:lstStyle/>
          <a:p>
            <a:pPr marL="228600" indent="-228600" eaLnBrk="0" hangingPunct="0">
              <a:spcBef>
                <a:spcPct val="20000"/>
              </a:spcBef>
              <a:buFont typeface="Wingdings" pitchFamily="2" charset="2"/>
              <a:buNone/>
            </a:pPr>
            <a:r>
              <a:rPr lang="en-US" sz="2600">
                <a:solidFill>
                  <a:srgbClr val="739600"/>
                </a:solidFill>
              </a:rPr>
              <a:t>May 7-8</a:t>
            </a:r>
          </a:p>
          <a:p>
            <a:pPr marL="1144588" lvl="1" indent="-287338">
              <a:spcBef>
                <a:spcPct val="20000"/>
              </a:spcBef>
              <a:buFont typeface="Wingdings" pitchFamily="2" charset="2"/>
              <a:buChar char="§"/>
            </a:pPr>
            <a:r>
              <a:rPr lang="en-US" sz="2600"/>
              <a:t>Animals are traced back to original ranches which have no signs of outbreak</a:t>
            </a:r>
          </a:p>
          <a:p>
            <a:pPr marL="1144588" lvl="1" indent="-287338">
              <a:spcBef>
                <a:spcPct val="20000"/>
              </a:spcBef>
              <a:buFont typeface="Wingdings" pitchFamily="2" charset="2"/>
              <a:buChar char="§"/>
            </a:pPr>
            <a:r>
              <a:rPr lang="en-US" sz="2600"/>
              <a:t>Cattle carrier drivers are identified and interviewed</a:t>
            </a:r>
          </a:p>
          <a:p>
            <a:pPr marL="1144588" lvl="1" indent="-287338">
              <a:spcBef>
                <a:spcPct val="20000"/>
              </a:spcBef>
              <a:buFont typeface="Wingdings" pitchFamily="2" charset="2"/>
              <a:buChar char="§"/>
            </a:pPr>
            <a:r>
              <a:rPr lang="en-US" sz="2600"/>
              <a:t>Tanya Strait provides </a:t>
            </a:r>
            <a:br>
              <a:rPr lang="en-US" sz="2600"/>
            </a:br>
            <a:r>
              <a:rPr lang="en-US" sz="2600"/>
              <a:t>investigators with the </a:t>
            </a:r>
            <a:br>
              <a:rPr lang="en-US" sz="2600"/>
            </a:br>
            <a:r>
              <a:rPr lang="en-US" sz="2600"/>
              <a:t>spray container she </a:t>
            </a:r>
            <a:br>
              <a:rPr lang="en-US" sz="2600"/>
            </a:br>
            <a:r>
              <a:rPr lang="en-US" sz="2600"/>
              <a:t>found</a:t>
            </a:r>
          </a:p>
        </p:txBody>
      </p:sp>
      <p:pic>
        <p:nvPicPr>
          <p:cNvPr id="46084" name="Content Placeholder 5" descr="quarantined cows"/>
          <p:cNvPicPr>
            <a:picLocks noGrp="1" noChangeAspect="1"/>
          </p:cNvPicPr>
          <p:nvPr>
            <p:ph sz="half" idx="4294967295"/>
          </p:nvPr>
        </p:nvPicPr>
        <p:blipFill>
          <a:blip r:embed="rId2"/>
          <a:srcRect/>
          <a:stretch>
            <a:fillRect/>
          </a:stretch>
        </p:blipFill>
        <p:spPr>
          <a:xfrm>
            <a:off x="4876800" y="2286000"/>
            <a:ext cx="4038600" cy="2687638"/>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57200" y="304800"/>
            <a:ext cx="9067800" cy="1143000"/>
          </a:xfrm>
        </p:spPr>
        <p:txBody>
          <a:bodyPr/>
          <a:lstStyle/>
          <a:p>
            <a:pPr eaLnBrk="1" hangingPunct="1"/>
            <a:r>
              <a:rPr lang="en-US" sz="4000" smtClean="0">
                <a:latin typeface="Arial" charset="0"/>
                <a:cs typeface="Arial" charset="0"/>
              </a:rPr>
              <a:t>Developments</a:t>
            </a:r>
          </a:p>
        </p:txBody>
      </p:sp>
      <p:sp>
        <p:nvSpPr>
          <p:cNvPr id="35843" name="Rectangle 3"/>
          <p:cNvSpPr>
            <a:spLocks noGrp="1" noChangeArrowheads="1"/>
          </p:cNvSpPr>
          <p:nvPr>
            <p:ph idx="1"/>
          </p:nvPr>
        </p:nvSpPr>
        <p:spPr/>
        <p:txBody>
          <a:bodyPr/>
          <a:lstStyle/>
          <a:p>
            <a:pPr>
              <a:buFont typeface="Wingdings" pitchFamily="2" charset="2"/>
              <a:buNone/>
              <a:defRPr/>
            </a:pPr>
            <a:r>
              <a:rPr lang="en-US" dirty="0" smtClean="0">
                <a:solidFill>
                  <a:srgbClr val="739600"/>
                </a:solidFill>
              </a:rPr>
              <a:t>May 12</a:t>
            </a:r>
          </a:p>
          <a:p>
            <a:pPr marL="1123950" lvl="2" indent="-266700" eaLnBrk="1" hangingPunct="1">
              <a:buFont typeface="Wingdings" pitchFamily="2" charset="2"/>
              <a:buChar char="§"/>
              <a:defRPr/>
            </a:pPr>
            <a:r>
              <a:rPr lang="en-US" sz="2600" dirty="0" smtClean="0"/>
              <a:t>Investigators determine that both trucks were parked at the same truck stop at the same time</a:t>
            </a:r>
          </a:p>
          <a:p>
            <a:pPr marL="1123950" lvl="2" indent="-266700" eaLnBrk="1" hangingPunct="1">
              <a:buFont typeface="Wingdings" pitchFamily="2" charset="2"/>
              <a:buChar char="§"/>
              <a:defRPr/>
            </a:pPr>
            <a:r>
              <a:rPr lang="en-US" sz="2600" dirty="0" smtClean="0"/>
              <a:t>Feral pig is trapped near Broken Arrow has sores on its snout; State Game, Fish and Wildlife officials are contacted</a:t>
            </a:r>
          </a:p>
          <a:p>
            <a:pPr lvl="2" eaLnBrk="1" hangingPunct="1">
              <a:buFont typeface="Wingdings" pitchFamily="2" charset="2"/>
              <a:buChar char="§"/>
              <a:defRPr/>
            </a:pPr>
            <a:r>
              <a:rPr lang="en-US" sz="2600" dirty="0" smtClean="0"/>
              <a:t>State Game, Fish and Wildlife official contacts the State Vet with findings</a:t>
            </a:r>
          </a:p>
          <a:p>
            <a:pPr lvl="2" eaLnBrk="1" hangingPunct="1">
              <a:buFont typeface="Wingdings" pitchFamily="2" charset="2"/>
              <a:buChar char="§"/>
              <a:defRPr/>
            </a:pPr>
            <a:r>
              <a:rPr lang="en-US" sz="2600" dirty="0" smtClean="0"/>
              <a:t>FADD collects samples from the pig for FADDL</a:t>
            </a:r>
          </a:p>
          <a:p>
            <a:pPr marL="1009650" lvl="1" indent="-609600" eaLnBrk="1" hangingPunct="1">
              <a:defRPr/>
            </a:pPr>
            <a:endParaRPr lang="en-US" dirty="0" smtClean="0"/>
          </a:p>
          <a:p>
            <a:pPr marL="609600" indent="-609600" eaLnBrk="1" hangingPunct="1">
              <a:defRPr/>
            </a:pPr>
            <a:endParaRPr lang="en-US" dirty="0" smtClean="0"/>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381000" y="304800"/>
            <a:ext cx="9067800" cy="1143000"/>
          </a:xfrm>
        </p:spPr>
        <p:txBody>
          <a:bodyPr/>
          <a:lstStyle/>
          <a:p>
            <a:pPr eaLnBrk="1" hangingPunct="1"/>
            <a:r>
              <a:rPr lang="en-US" sz="4000" smtClean="0">
                <a:latin typeface="Arial" charset="0"/>
                <a:cs typeface="Arial" charset="0"/>
              </a:rPr>
              <a:t>Table Activity</a:t>
            </a:r>
            <a:r>
              <a:rPr lang="en-US" smtClean="0">
                <a:latin typeface="Arial" charset="0"/>
                <a:cs typeface="Arial" charset="0"/>
              </a:rPr>
              <a:t> </a:t>
            </a:r>
            <a:r>
              <a:rPr lang="en-US" sz="4000" smtClean="0">
                <a:latin typeface="Arial" charset="0"/>
                <a:cs typeface="Arial" charset="0"/>
              </a:rPr>
              <a:t>Session</a:t>
            </a:r>
          </a:p>
        </p:txBody>
      </p:sp>
      <p:sp>
        <p:nvSpPr>
          <p:cNvPr id="48130"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49154"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z="4000" smtClean="0">
                <a:latin typeface="Arial" charset="0"/>
                <a:cs typeface="Arial" charset="0"/>
              </a:rPr>
              <a:t>Break</a:t>
            </a:r>
          </a:p>
        </p:txBody>
      </p:sp>
      <p:sp>
        <p:nvSpPr>
          <p:cNvPr id="50178"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Lunch</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457200" y="76200"/>
            <a:ext cx="8763000" cy="1143000"/>
          </a:xfrm>
        </p:spPr>
        <p:txBody>
          <a:bodyPr/>
          <a:lstStyle/>
          <a:p>
            <a:pPr eaLnBrk="1" hangingPunct="1"/>
            <a:r>
              <a:rPr lang="en-US" sz="4000" smtClean="0">
                <a:latin typeface="Arial" charset="0"/>
                <a:cs typeface="Arial" charset="0"/>
              </a:rPr>
              <a:t>Module 4: Late Outbreak and Aftermath</a:t>
            </a:r>
          </a:p>
        </p:txBody>
      </p:sp>
      <p:sp>
        <p:nvSpPr>
          <p:cNvPr id="30723" name="Rectangle 3"/>
          <p:cNvSpPr>
            <a:spLocks noGrp="1" noChangeArrowheads="1"/>
          </p:cNvSpPr>
          <p:nvPr>
            <p:ph idx="1"/>
          </p:nvPr>
        </p:nvSpPr>
        <p:spPr>
          <a:xfrm>
            <a:off x="381000" y="1600200"/>
            <a:ext cx="8229600" cy="4525963"/>
          </a:xfrm>
        </p:spPr>
        <p:txBody>
          <a:bodyPr/>
          <a:lstStyle/>
          <a:p>
            <a:pPr marL="228600" lvl="2">
              <a:buFont typeface="Wingdings" pitchFamily="2" charset="2"/>
              <a:buChar char="§"/>
              <a:defRPr/>
            </a:pPr>
            <a:r>
              <a:rPr lang="en-US" sz="2600" dirty="0" smtClean="0"/>
              <a:t>Presentation of Scenario– 5 min</a:t>
            </a:r>
            <a:r>
              <a:rPr lang="en-US" dirty="0" smtClean="0"/>
              <a:t/>
            </a:r>
            <a:br>
              <a:rPr lang="en-US" dirty="0" smtClean="0"/>
            </a:br>
            <a:endParaRPr lang="en-US" dirty="0" smtClean="0"/>
          </a:p>
          <a:p>
            <a:pPr>
              <a:defRPr/>
            </a:pPr>
            <a:r>
              <a:rPr lang="en-US" dirty="0" smtClean="0"/>
              <a:t>Work Session (in breakout groups)</a:t>
            </a:r>
          </a:p>
          <a:p>
            <a:pPr lvl="2">
              <a:buFont typeface="Arial" pitchFamily="34" charset="0"/>
              <a:buChar char="•"/>
              <a:defRPr/>
            </a:pPr>
            <a:r>
              <a:rPr lang="en-US" sz="2200" dirty="0" smtClean="0"/>
              <a:t>Answering Questions – 30 min  </a:t>
            </a:r>
            <a:r>
              <a:rPr lang="en-US" dirty="0" smtClean="0"/>
              <a:t/>
            </a:r>
            <a:br>
              <a:rPr lang="en-US" dirty="0" smtClean="0"/>
            </a:br>
            <a:endParaRPr lang="en-US" dirty="0" smtClean="0"/>
          </a:p>
          <a:p>
            <a:pPr>
              <a:defRPr/>
            </a:pPr>
            <a:r>
              <a:rPr lang="en-US" dirty="0" smtClean="0"/>
              <a:t>Module Debrief (whole group) – 30 min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457200" y="304800"/>
            <a:ext cx="9067800" cy="1143000"/>
          </a:xfrm>
        </p:spPr>
        <p:txBody>
          <a:bodyPr/>
          <a:lstStyle/>
          <a:p>
            <a:pPr eaLnBrk="1" hangingPunct="1"/>
            <a:r>
              <a:rPr lang="en-US" sz="4000" smtClean="0">
                <a:latin typeface="Arial" charset="0"/>
                <a:cs typeface="Arial" charset="0"/>
              </a:rPr>
              <a:t>Developments</a:t>
            </a:r>
          </a:p>
        </p:txBody>
      </p:sp>
      <p:sp>
        <p:nvSpPr>
          <p:cNvPr id="31747" name="Rectangle 3"/>
          <p:cNvSpPr>
            <a:spLocks noGrp="1" noChangeArrowheads="1"/>
          </p:cNvSpPr>
          <p:nvPr>
            <p:ph idx="1"/>
          </p:nvPr>
        </p:nvSpPr>
        <p:spPr/>
        <p:txBody>
          <a:bodyPr/>
          <a:lstStyle/>
          <a:p>
            <a:pPr>
              <a:buFont typeface="Wingdings" pitchFamily="2" charset="2"/>
              <a:buNone/>
              <a:defRPr/>
            </a:pPr>
            <a:r>
              <a:rPr lang="en-US" dirty="0" smtClean="0">
                <a:solidFill>
                  <a:srgbClr val="739600"/>
                </a:solidFill>
              </a:rPr>
              <a:t>May 14</a:t>
            </a:r>
          </a:p>
          <a:p>
            <a:pPr marL="1123950" lvl="2" indent="-266700" eaLnBrk="1" hangingPunct="1">
              <a:buFont typeface="Wingdings" pitchFamily="2" charset="2"/>
              <a:buChar char="§"/>
              <a:defRPr/>
            </a:pPr>
            <a:r>
              <a:rPr lang="en-US" sz="2600" dirty="0" smtClean="0"/>
              <a:t>Tests come back negative for FMD on the pig</a:t>
            </a:r>
          </a:p>
          <a:p>
            <a:pPr>
              <a:buFont typeface="Wingdings" pitchFamily="2" charset="2"/>
              <a:buNone/>
              <a:defRPr/>
            </a:pPr>
            <a:r>
              <a:rPr lang="en-US" dirty="0" smtClean="0">
                <a:solidFill>
                  <a:srgbClr val="739600"/>
                </a:solidFill>
              </a:rPr>
              <a:t>May 15</a:t>
            </a:r>
          </a:p>
          <a:p>
            <a:pPr marL="1123950" lvl="2" indent="-266700" eaLnBrk="1" hangingPunct="1">
              <a:buFont typeface="Wingdings" pitchFamily="2" charset="2"/>
              <a:buChar char="§"/>
              <a:defRPr/>
            </a:pPr>
            <a:r>
              <a:rPr lang="en-US" sz="2600" dirty="0" smtClean="0"/>
              <a:t>FADDL confirms that the animals tested at both locations as well as the spray container are contaminated with the same strain of FMD</a:t>
            </a:r>
          </a:p>
          <a:p>
            <a:pPr marL="1123950" lvl="2" indent="-266700" eaLnBrk="1" hangingPunct="1">
              <a:buFont typeface="Wingdings" pitchFamily="2" charset="2"/>
              <a:buChar char="§"/>
              <a:defRPr/>
            </a:pPr>
            <a:r>
              <a:rPr lang="en-US" sz="2600" dirty="0" smtClean="0"/>
              <a:t>Multiple ranches in the two neighboring States report clinical signs of FMD</a:t>
            </a:r>
          </a:p>
          <a:p>
            <a:pPr marL="1123950" lvl="2" indent="-266700" eaLnBrk="1" hangingPunct="1">
              <a:buFont typeface="Wingdings" pitchFamily="2" charset="2"/>
              <a:buChar char="§"/>
              <a:defRPr/>
            </a:pPr>
            <a:r>
              <a:rPr lang="en-US" sz="2600" dirty="0" smtClean="0"/>
              <a:t>Mass depopulation (“stamping out”) with </a:t>
            </a:r>
            <a:r>
              <a:rPr lang="en-US" sz="2600" smtClean="0"/>
              <a:t>protective emergency </a:t>
            </a:r>
            <a:r>
              <a:rPr lang="en-US" sz="2600" dirty="0" smtClean="0"/>
              <a:t>vaccination is initiated at affected premises in all three states</a:t>
            </a:r>
          </a:p>
          <a:p>
            <a:pPr marL="609600" indent="-609600" eaLnBrk="1" hangingPunct="1">
              <a:defRPr/>
            </a:pPr>
            <a:endParaRPr lang="en-US" dirty="0" smtClean="0"/>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457200" y="304800"/>
            <a:ext cx="9067800" cy="1143000"/>
          </a:xfrm>
        </p:spPr>
        <p:txBody>
          <a:bodyPr/>
          <a:lstStyle/>
          <a:p>
            <a:pPr eaLnBrk="1" hangingPunct="1"/>
            <a:r>
              <a:rPr lang="en-US" sz="4000" smtClean="0">
                <a:latin typeface="Arial" charset="0"/>
                <a:cs typeface="Arial" charset="0"/>
              </a:rPr>
              <a:t>Developments</a:t>
            </a:r>
          </a:p>
        </p:txBody>
      </p:sp>
      <p:sp>
        <p:nvSpPr>
          <p:cNvPr id="32771" name="Rectangle 3"/>
          <p:cNvSpPr>
            <a:spLocks noGrp="1" noChangeArrowheads="1"/>
          </p:cNvSpPr>
          <p:nvPr>
            <p:ph idx="1"/>
          </p:nvPr>
        </p:nvSpPr>
        <p:spPr/>
        <p:txBody>
          <a:bodyPr/>
          <a:lstStyle/>
          <a:p>
            <a:pPr>
              <a:buFont typeface="Wingdings" pitchFamily="2" charset="2"/>
              <a:buNone/>
              <a:defRPr/>
            </a:pPr>
            <a:r>
              <a:rPr lang="en-US" dirty="0" smtClean="0">
                <a:solidFill>
                  <a:srgbClr val="739600"/>
                </a:solidFill>
              </a:rPr>
              <a:t>September 30</a:t>
            </a:r>
          </a:p>
          <a:p>
            <a:pPr marL="1390650" lvl="2" indent="-533400" eaLnBrk="1" hangingPunct="1">
              <a:buFont typeface="Wingdings" pitchFamily="2" charset="2"/>
              <a:buChar char="§"/>
              <a:defRPr/>
            </a:pPr>
            <a:r>
              <a:rPr lang="en-US" sz="2600" dirty="0" smtClean="0"/>
              <a:t>Federal eradication program is successful</a:t>
            </a:r>
          </a:p>
          <a:p>
            <a:pPr marL="1390650" lvl="2" indent="-533400" eaLnBrk="1" hangingPunct="1">
              <a:buFont typeface="Wingdings" pitchFamily="2" charset="2"/>
              <a:buChar char="§"/>
              <a:defRPr/>
            </a:pPr>
            <a:r>
              <a:rPr lang="en-US" sz="2600" dirty="0" smtClean="0"/>
              <a:t>Monetary damages in all three states are in the billions of dollars</a:t>
            </a:r>
          </a:p>
          <a:p>
            <a:pPr marL="609600" indent="-609600" eaLnBrk="1" hangingPunct="1">
              <a:defRPr/>
            </a:pPr>
            <a:endParaRPr lang="en-US" dirty="0" smtClean="0"/>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381000" y="304800"/>
            <a:ext cx="9067800" cy="1143000"/>
          </a:xfrm>
        </p:spPr>
        <p:txBody>
          <a:bodyPr/>
          <a:lstStyle/>
          <a:p>
            <a:pPr eaLnBrk="1" hangingPunct="1"/>
            <a:r>
              <a:rPr lang="en-US" sz="4000" smtClean="0">
                <a:latin typeface="Arial" charset="0"/>
                <a:cs typeface="Arial" charset="0"/>
              </a:rPr>
              <a:t>Table Activity Session</a:t>
            </a:r>
          </a:p>
        </p:txBody>
      </p:sp>
      <p:sp>
        <p:nvSpPr>
          <p:cNvPr id="54274"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55298"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1945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intentional infection of animals</a:t>
            </a:r>
          </a:p>
          <a:p>
            <a:pPr lvl="1"/>
            <a:r>
              <a:rPr lang="en-US" sz="2600" smtClean="0">
                <a:latin typeface="Arial" charset="0"/>
                <a:cs typeface="Arial" charset="0"/>
              </a:rPr>
              <a:t>Focus on the role that key personnel play in containing the problem and protecting agriculture and consumers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pPr eaLnBrk="1" hangingPunct="1"/>
            <a:r>
              <a:rPr lang="en-US" sz="4000" smtClean="0">
                <a:latin typeface="Arial" charset="0"/>
                <a:cs typeface="Arial" charset="0"/>
              </a:rPr>
              <a:t>Exercise Objectives</a:t>
            </a:r>
          </a:p>
        </p:txBody>
      </p:sp>
      <p:sp>
        <p:nvSpPr>
          <p:cNvPr id="56322" name="Content Placeholder 2"/>
          <p:cNvSpPr>
            <a:spLocks noGrp="1"/>
          </p:cNvSpPr>
          <p:nvPr>
            <p:ph idx="1"/>
          </p:nvPr>
        </p:nvSpPr>
        <p:spPr/>
        <p:txBody>
          <a:bodyPr/>
          <a:lstStyle/>
          <a:p>
            <a:pPr eaLnBrk="1" hangingPunct="1"/>
            <a:r>
              <a:rPr lang="en-US" smtClean="0">
                <a:latin typeface="Arial" charset="0"/>
                <a:cs typeface="Arial" charset="0"/>
              </a:rPr>
              <a:t>Recapping learning objectives:</a:t>
            </a:r>
          </a:p>
          <a:p>
            <a:pPr lvl="1" eaLnBrk="1" hangingPunct="1">
              <a:buFont typeface="Arial" charset="0"/>
              <a:buChar char="•"/>
            </a:pPr>
            <a:r>
              <a:rPr lang="en-US" smtClean="0">
                <a:latin typeface="Arial" charset="0"/>
                <a:cs typeface="Arial" charset="0"/>
              </a:rPr>
              <a:t>Define your role to a diverse group of responders so all fully understand your purpose, objectives and expertise</a:t>
            </a:r>
          </a:p>
          <a:p>
            <a:pPr lvl="1" eaLnBrk="1" hangingPunct="1">
              <a:buFont typeface="Arial" charset="0"/>
              <a:buChar char="•"/>
            </a:pPr>
            <a:r>
              <a:rPr lang="en-US" smtClean="0">
                <a:latin typeface="Arial" charset="0"/>
                <a:cs typeface="Arial" charset="0"/>
              </a:rPr>
              <a:t>Describe the different roles of the private veterinary practitioner, public health veterinarian, animal feed official and agriculture industry organizations in an animal disease outbreak</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US" sz="4000" smtClean="0">
                <a:latin typeface="Arial" charset="0"/>
                <a:cs typeface="Arial" charset="0"/>
              </a:rPr>
              <a:t>Exercise Objectives </a:t>
            </a:r>
          </a:p>
        </p:txBody>
      </p:sp>
      <p:sp>
        <p:nvSpPr>
          <p:cNvPr id="57346" name="Content Placeholder 2"/>
          <p:cNvSpPr>
            <a:spLocks noGrp="1"/>
          </p:cNvSpPr>
          <p:nvPr>
            <p:ph idx="1"/>
          </p:nvPr>
        </p:nvSpPr>
        <p:spPr/>
        <p:txBody>
          <a:bodyPr/>
          <a:lstStyle/>
          <a:p>
            <a:pPr lvl="1" eaLnBrk="1" hangingPunct="1">
              <a:buFont typeface="Arial" charset="0"/>
              <a:buChar char="•"/>
            </a:pPr>
            <a:r>
              <a:rPr lang="en-US" smtClean="0">
                <a:latin typeface="Arial" charset="0"/>
                <a:cs typeface="Arial" charset="0"/>
              </a:rPr>
              <a:t>Interact and collaborate with food defense and agroterroism authorities and various law enforcement agencies in an coordinated manner to conduct a thorough investigation</a:t>
            </a:r>
          </a:p>
          <a:p>
            <a:pPr lvl="1" eaLnBrk="1" hangingPunct="1">
              <a:buFont typeface="Arial" charset="0"/>
              <a:buChar char="•"/>
            </a:pPr>
            <a:r>
              <a:rPr lang="en-US" smtClean="0">
                <a:latin typeface="Arial" charset="0"/>
                <a:cs typeface="Arial" charset="0"/>
              </a:rPr>
              <a:t>Analyze the situation and determine what other resources, if any, are required to successfully complete the investigation of the animal health issues and possible impact on human food</a:t>
            </a:r>
          </a:p>
          <a:p>
            <a:pPr eaLnBrk="1" hangingPunct="1"/>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
          <p:cNvSpPr>
            <a:spLocks noGrp="1" noChangeArrowheads="1"/>
          </p:cNvSpPr>
          <p:nvPr>
            <p:ph type="title"/>
          </p:nvPr>
        </p:nvSpPr>
        <p:spPr/>
        <p:txBody>
          <a:bodyPr/>
          <a:lstStyle/>
          <a:p>
            <a:pPr eaLnBrk="1" hangingPunct="1"/>
            <a:r>
              <a:rPr lang="en-US" sz="4000" smtClean="0">
                <a:latin typeface="Arial" charset="0"/>
                <a:cs typeface="Arial" charset="0"/>
              </a:rPr>
              <a:t>Wrap-Up Activities</a:t>
            </a:r>
          </a:p>
        </p:txBody>
      </p:sp>
      <p:sp>
        <p:nvSpPr>
          <p:cNvPr id="58370" name="Content Placeholder 2"/>
          <p:cNvSpPr>
            <a:spLocks noGrp="1"/>
          </p:cNvSpPr>
          <p:nvPr>
            <p:ph idx="1"/>
          </p:nvPr>
        </p:nvSpPr>
        <p:spPr/>
        <p:txBody>
          <a:bodyPr/>
          <a:lstStyle/>
          <a:p>
            <a:pPr lvl="1"/>
            <a:r>
              <a:rPr lang="en-US" sz="2600" smtClean="0">
                <a:latin typeface="Arial" charset="0"/>
                <a:cs typeface="Arial" charset="0"/>
              </a:rPr>
              <a:t>Wrap 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a:xfrm>
            <a:off x="3124200" y="6356350"/>
            <a:ext cx="4114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endParaRPr lang="en-US" smtClean="0">
              <a:latin typeface="Arial" charset="0"/>
              <a:cs typeface="Arial" charset="0"/>
            </a:endParaRPr>
          </a:p>
        </p:txBody>
      </p:sp>
      <p:sp>
        <p:nvSpPr>
          <p:cNvPr id="5939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a:xfrm>
            <a:off x="3124200" y="6356350"/>
            <a:ext cx="3962400" cy="365125"/>
          </a:xfrm>
        </p:spPr>
        <p:txBody>
          <a:bodyPr/>
          <a:lstStyle/>
          <a:p>
            <a:pPr>
              <a:defRPr/>
            </a:pPr>
            <a:r>
              <a:rPr lang="en-US" smtClean="0"/>
              <a:t>FOR EXERCISE PURPOSES ONLY</a:t>
            </a:r>
          </a:p>
          <a:p>
            <a:pPr>
              <a:defRPr/>
            </a:pP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pPr eaLnBrk="1" hangingPunct="1"/>
            <a:r>
              <a:rPr lang="en-US" sz="4000" smtClean="0">
                <a:latin typeface="Arial" charset="0"/>
                <a:cs typeface="Arial" charset="0"/>
              </a:rPr>
              <a:t>Resources</a:t>
            </a:r>
          </a:p>
        </p:txBody>
      </p:sp>
      <p:sp>
        <p:nvSpPr>
          <p:cNvPr id="60418" name="Content Placeholder 3"/>
          <p:cNvSpPr>
            <a:spLocks noGrp="1"/>
          </p:cNvSpPr>
          <p:nvPr>
            <p:ph idx="1"/>
          </p:nvPr>
        </p:nvSpPr>
        <p:spPr/>
        <p:txBody>
          <a:bodyPr/>
          <a:lstStyle/>
          <a:p>
            <a:r>
              <a:rPr lang="en-US" smtClean="0">
                <a:latin typeface="Arial" charset="0"/>
                <a:cs typeface="Arial" charset="0"/>
              </a:rPr>
              <a:t>For more information, see </a:t>
            </a:r>
            <a:r>
              <a:rPr lang="en-US" smtClean="0">
                <a:latin typeface="Arial" charset="0"/>
                <a:cs typeface="Arial" charset="0"/>
                <a:hlinkClick r:id="rId2"/>
              </a:rPr>
              <a:t>http://www.fda.gov/fooddefense</a:t>
            </a:r>
            <a:endParaRPr lang="en-US" smtClean="0">
              <a:latin typeface="Arial" charset="0"/>
              <a:cs typeface="Arial" charset="0"/>
            </a:endParaRPr>
          </a:p>
          <a:p>
            <a:r>
              <a:rPr lang="en-US"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Thank you</a:t>
            </a:r>
          </a:p>
        </p:txBody>
      </p:sp>
      <p:sp>
        <p:nvSpPr>
          <p:cNvPr id="6144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smtClean="0"/>
              <a:t>FOR EXERCISE PURPOSES ONLY</a:t>
            </a:r>
          </a:p>
          <a:p>
            <a:pPr>
              <a:defRPr/>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20483"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emergency managers, state and local entities, and the private sector</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4000" smtClean="0">
                <a:latin typeface="Arial" charset="0"/>
                <a:cs typeface="Arial" charset="0"/>
              </a:rPr>
              <a:t>Introduction</a:t>
            </a:r>
          </a:p>
        </p:txBody>
      </p:sp>
      <p:sp>
        <p:nvSpPr>
          <p:cNvPr id="21506" name="Content Placeholder 3"/>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Overview</a:t>
            </a:r>
          </a:p>
          <a:p>
            <a:pPr lvl="1" eaLnBrk="1" hangingPunct="1"/>
            <a:r>
              <a:rPr lang="en-US" sz="2600" smtClean="0">
                <a:latin typeface="Arial" charset="0"/>
                <a:cs typeface="Arial" charset="0"/>
              </a:rPr>
              <a:t>Scenario focuses on the investigation of animal disease caused  by intentional infection of cattle with Foot and Mouth Disease (FMD) virus</a:t>
            </a:r>
          </a:p>
          <a:p>
            <a:pPr lvl="2" eaLnBrk="1" hangingPunct="1"/>
            <a:r>
              <a:rPr lang="en-US" sz="2200" smtClean="0">
                <a:latin typeface="Arial" charset="0"/>
                <a:cs typeface="Arial" charset="0"/>
              </a:rPr>
              <a:t>Highlights various animal agriculture agencies (Federal, State, local, Tribal and territorial) and their roles and responsibilities</a:t>
            </a:r>
          </a:p>
          <a:p>
            <a:pPr lvl="2" eaLnBrk="1" hangingPunct="1"/>
            <a:r>
              <a:rPr lang="en-US" sz="2200" smtClean="0">
                <a:latin typeface="Arial" charset="0"/>
                <a:cs typeface="Arial" charset="0"/>
              </a:rPr>
              <a:t>Introduces the roles and responsibilities of law enforcement agencies during an intentional incident</a:t>
            </a:r>
          </a:p>
          <a:p>
            <a:pPr lvl="2" eaLnBrk="1" hangingPunct="1"/>
            <a:r>
              <a:rPr lang="en-US" sz="2200" smtClean="0">
                <a:latin typeface="Arial" charset="0"/>
                <a:cs typeface="Arial" charset="0"/>
              </a:rPr>
              <a:t>Includes consumer communication and mental health issues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z="4000" smtClean="0">
                <a:latin typeface="Arial" charset="0"/>
                <a:cs typeface="Arial" charset="0"/>
              </a:rPr>
              <a:t>Exercise Structure</a:t>
            </a:r>
          </a:p>
        </p:txBody>
      </p:sp>
      <p:sp>
        <p:nvSpPr>
          <p:cNvPr id="22530" name="Content Placeholder 2"/>
          <p:cNvSpPr>
            <a:spLocks noGrp="1"/>
          </p:cNvSpPr>
          <p:nvPr>
            <p:ph idx="1"/>
          </p:nvPr>
        </p:nvSpPr>
        <p:spPr/>
        <p:txBody>
          <a:bodyPr/>
          <a:lstStyle/>
          <a:p>
            <a:r>
              <a:rPr lang="en-US" smtClean="0">
                <a:latin typeface="Arial" charset="0"/>
                <a:cs typeface="Arial" charset="0"/>
              </a:rPr>
              <a:t>Tabletop exercise reflects the policies and procedures currently in use and is accurate as of May, 2011</a:t>
            </a:r>
          </a:p>
          <a:p>
            <a:pPr lvl="1">
              <a:buFont typeface="Arial" charset="0"/>
              <a:buChar char="•"/>
            </a:pPr>
            <a:r>
              <a:rPr lang="en-US"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smtClean="0">
                <a:latin typeface="Arial" charset="0"/>
                <a:cs typeface="Arial" charset="0"/>
              </a:rPr>
              <a:t>Scenario is hypothetical- don’t fight the scenario</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p:txBody>
          <a:bodyPr/>
          <a:lstStyle/>
          <a:p>
            <a:pPr eaLnBrk="1" hangingPunct="1"/>
            <a:r>
              <a:rPr lang="en-US" sz="4000" smtClean="0">
                <a:latin typeface="Arial" charset="0"/>
                <a:cs typeface="Arial" charset="0"/>
              </a:rPr>
              <a:t>Exercise Guidelines</a:t>
            </a:r>
          </a:p>
        </p:txBody>
      </p:sp>
      <p:sp>
        <p:nvSpPr>
          <p:cNvPr id="23554"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z="4000" smtClean="0">
                <a:latin typeface="Arial" charset="0"/>
                <a:cs typeface="Arial" charset="0"/>
              </a:rPr>
              <a:t>Exercise Guidelines</a:t>
            </a:r>
          </a:p>
        </p:txBody>
      </p:sp>
      <p:sp>
        <p:nvSpPr>
          <p:cNvPr id="24578"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1489</TotalTime>
  <Words>1588</Words>
  <Application>Microsoft Office PowerPoint</Application>
  <PresentationFormat>On-screen Show (4:3)</PresentationFormat>
  <Paragraphs>231</Paragraphs>
  <Slides>45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Times New Roman</vt:lpstr>
      <vt:lpstr>Wingdings</vt:lpstr>
      <vt:lpstr>Office Theme</vt:lpstr>
      <vt:lpstr>High Plains Harbinger Tabletop Exercise</vt:lpstr>
      <vt:lpstr>Introduction</vt:lpstr>
      <vt:lpstr>Introduction</vt:lpstr>
      <vt:lpstr>Introduction</vt:lpstr>
      <vt:lpstr>Introduction</vt:lpstr>
      <vt:lpstr>Introduction</vt:lpstr>
      <vt:lpstr>Exercise Structure</vt:lpstr>
      <vt:lpstr>Exercise Guidelines</vt:lpstr>
      <vt:lpstr>Exercise Guidelines</vt:lpstr>
      <vt:lpstr>Exercise Objectives</vt:lpstr>
      <vt:lpstr>Exercise Objectives </vt:lpstr>
      <vt:lpstr>Roles and Responsibilities</vt:lpstr>
      <vt:lpstr>Roles and Responsibilities</vt:lpstr>
      <vt:lpstr>Personal Learning Inventory (PLI)</vt:lpstr>
      <vt:lpstr>Module 1: Pre-Incident</vt:lpstr>
      <vt:lpstr>Module 1: Pre-incident</vt:lpstr>
      <vt:lpstr>Module 1: Pre-incident</vt:lpstr>
      <vt:lpstr>Table Activity Session</vt:lpstr>
      <vt:lpstr>Breakout Session</vt:lpstr>
      <vt:lpstr>Break</vt:lpstr>
      <vt:lpstr>Module 2: Early Outbreak</vt:lpstr>
      <vt:lpstr>Developments</vt:lpstr>
      <vt:lpstr>Developments</vt:lpstr>
      <vt:lpstr>Table Activity Session</vt:lpstr>
      <vt:lpstr>Break Out Session</vt:lpstr>
      <vt:lpstr>Module 3: Continuing Outbreak</vt:lpstr>
      <vt:lpstr>Developments</vt:lpstr>
      <vt:lpstr>Developments</vt:lpstr>
      <vt:lpstr>Developments</vt:lpstr>
      <vt:lpstr>Developments</vt:lpstr>
      <vt:lpstr>Developments</vt:lpstr>
      <vt:lpstr>Table Activity Session</vt:lpstr>
      <vt:lpstr>Break Out Session</vt:lpstr>
      <vt:lpstr>Break</vt:lpstr>
      <vt:lpstr>Module 4: Late Outbreak and Aftermath</vt:lpstr>
      <vt:lpstr>Developments</vt:lpstr>
      <vt:lpstr>Developments</vt:lpstr>
      <vt:lpstr>Table Activity Session</vt:lpstr>
      <vt:lpstr>Break Out Session</vt:lpstr>
      <vt:lpstr>Exercise Objectives</vt:lpstr>
      <vt:lpstr>Exercise Objectives </vt:lpstr>
      <vt:lpstr>Wrap-Up Activities</vt:lpstr>
      <vt:lpstr>Slide 43</vt:lpstr>
      <vt:lpstr>Resources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Jason.bashura</cp:lastModifiedBy>
  <cp:revision>162</cp:revision>
  <dcterms:created xsi:type="dcterms:W3CDTF">2009-02-11T18:07:10Z</dcterms:created>
  <dcterms:modified xsi:type="dcterms:W3CDTF">2011-12-23T13:18:18Z</dcterms:modified>
</cp:coreProperties>
</file>